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5" r:id="rId7"/>
    <p:sldId id="29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1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4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7075"/>
    <a:srgbClr val="3F4E60"/>
    <a:srgbClr val="FCFCFC"/>
    <a:srgbClr val="2685F2"/>
    <a:srgbClr val="227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0909" autoAdjust="0"/>
  </p:normalViewPr>
  <p:slideViewPr>
    <p:cSldViewPr snapToGrid="0" snapToObjects="1">
      <p:cViewPr varScale="1">
        <p:scale>
          <a:sx n="71" d="100"/>
          <a:sy n="71" d="100"/>
        </p:scale>
        <p:origin x="-928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78439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2" name="Shape 92"/>
          <p:cNvSpPr>
            <a:spLocks noGrp="1"/>
          </p:cNvSpPr>
          <p:nvPr>
            <p:ph type="body" sz="quarter" idx="14"/>
          </p:nvPr>
        </p:nvSpPr>
        <p:spPr>
          <a:xfrm>
            <a:off x="1270000" y="4222750"/>
            <a:ext cx="10464800" cy="7747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“在此键入引文。”</a:t>
            </a: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4176888" y="3437466"/>
            <a:ext cx="4651024" cy="1467557"/>
          </a:xfrm>
          <a:prstGeom prst="rect">
            <a:avLst/>
          </a:prstGeom>
        </p:spPr>
        <p:txBody>
          <a:bodyPr lIns="22577" tIns="22577" rIns="22577" bIns="22577" anchor="b"/>
          <a:lstStyle>
            <a:lvl1pPr>
              <a:defRPr sz="7600"/>
            </a:lvl1pPr>
          </a:lstStyle>
          <a:p>
            <a:r>
              <a:t>标题文本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4176888" y="4944533"/>
            <a:ext cx="4651024" cy="502357"/>
          </a:xfrm>
          <a:prstGeom prst="rect">
            <a:avLst/>
          </a:prstGeom>
        </p:spPr>
        <p:txBody>
          <a:bodyPr lIns="22577" tIns="22577" rIns="22577" bIns="22577"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6371793" y="6824133"/>
            <a:ext cx="255570" cy="261056"/>
          </a:xfrm>
          <a:prstGeom prst="rect">
            <a:avLst/>
          </a:prstGeom>
        </p:spPr>
        <p:txBody>
          <a:bodyPr lIns="22577" tIns="22577" rIns="22577" bIns="22577"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正文级别 1</a:t>
            </a:r>
          </a:p>
          <a:p>
            <a:pPr lvl="1"/>
            <a:r>
              <a:rPr dirty="0"/>
              <a:t>正文级别 2</a:t>
            </a:r>
          </a:p>
          <a:p>
            <a:pPr lvl="2"/>
            <a:r>
              <a:rPr dirty="0"/>
              <a:t>正文级别 3</a:t>
            </a:r>
          </a:p>
          <a:p>
            <a:pPr lvl="3"/>
            <a:r>
              <a:rPr dirty="0"/>
              <a:t>正文级别 4</a:t>
            </a:r>
          </a:p>
          <a:p>
            <a:pPr lvl="4"/>
            <a:r>
              <a:rPr dirty="0"/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9739" y="3587976"/>
            <a:ext cx="3667680" cy="1375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40976" y="8068318"/>
            <a:ext cx="2922848" cy="474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5376"/>
            <a:ext cx="13004800" cy="9538065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/>
          <p:nvPr/>
        </p:nvSpPr>
        <p:spPr>
          <a:xfrm>
            <a:off x="7212955" y="3124200"/>
            <a:ext cx="4565352" cy="2581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支持所有单聊、群聊</a:t>
            </a:r>
          </a:p>
          <a:p>
            <a:pPr algn="l">
              <a:lnSpc>
                <a:spcPct val="120000"/>
              </a:lnSpc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   实时同步状态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可查看未读人数、人员列表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融合DING信息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让消息触达极致高效</a:t>
            </a:r>
          </a:p>
        </p:txBody>
      </p:sp>
      <p:pic>
        <p:nvPicPr>
          <p:cNvPr id="2" name="图片 1" descr="lALOZk2xO80CF80BLg_302_535.png_620x10000q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594" y="2732929"/>
            <a:ext cx="3835400" cy="679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536"/>
            <a:ext cx="13004800" cy="9538065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hape 219"/>
          <p:cNvSpPr/>
          <p:nvPr/>
        </p:nvSpPr>
        <p:spPr>
          <a:xfrm>
            <a:off x="7212955" y="3136900"/>
            <a:ext cx="4911601" cy="2083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重要事项DING一下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应用内、短信或电话通知对方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消息一触必达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支持任务管理和协同</a:t>
            </a:r>
          </a:p>
        </p:txBody>
      </p:sp>
      <p:pic>
        <p:nvPicPr>
          <p:cNvPr id="22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4850" y="2730318"/>
            <a:ext cx="3809527" cy="6775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536"/>
            <a:ext cx="13004800" cy="9538065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7466955" y="3136900"/>
            <a:ext cx="3885679" cy="3080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0流量、0话费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高清稳定的专线通话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直观高效的会议面板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主持人可随时把控会议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可主动邀请高达16人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支持拨打固定电话</a:t>
            </a:r>
          </a:p>
        </p:txBody>
      </p:sp>
      <p:pic>
        <p:nvPicPr>
          <p:cNvPr id="224" name="pasted-image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2570" y="2676993"/>
            <a:ext cx="3826826" cy="68206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536"/>
            <a:ext cx="13004800" cy="9538065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7454255" y="3086100"/>
            <a:ext cx="4565352" cy="2581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支持高达1080P超高清视频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智能系统优化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稳定开会一整天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完全免费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节省差旅时间和费用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536"/>
            <a:ext cx="13004800" cy="9538065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/>
          <p:nvPr/>
        </p:nvSpPr>
        <p:spPr>
          <a:xfrm>
            <a:off x="7022455" y="3136900"/>
            <a:ext cx="3539430" cy="2581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商业上的私密沟通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头像打码，截屏无用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消息不可复制和转发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阅后即焚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双重加密，绝不留痕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1148" y="1327150"/>
            <a:ext cx="4902504" cy="7099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99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99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2836"/>
            <a:ext cx="13004800" cy="9538065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7200255" y="3124200"/>
            <a:ext cx="4565352" cy="1515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支持第三方邮箱的邮件收发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与钉钉深度融合的免费移动</a:t>
            </a:r>
          </a:p>
          <a:p>
            <a:pPr algn="l"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   企业邮箱</a:t>
            </a:r>
          </a:p>
        </p:txBody>
      </p:sp>
      <p:pic>
        <p:nvPicPr>
          <p:cNvPr id="236" name="IMG_007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9803" y="2779011"/>
            <a:ext cx="3775889" cy="6712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536"/>
            <a:ext cx="13004800" cy="9538065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7200255" y="3124200"/>
            <a:ext cx="4578176" cy="1584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安全便捷的企业存储服务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与聊天、办公场景深度融合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随时随地文档共享与协同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536"/>
            <a:ext cx="13004800" cy="9538065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7174855" y="3103879"/>
            <a:ext cx="4655121" cy="3080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发日报周报像聊天一样简单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altLang="en-US" dirty="0" smtClean="0">
                <a:latin typeface="微软雅黑"/>
                <a:ea typeface="微软雅黑"/>
                <a:cs typeface="微软雅黑"/>
              </a:rPr>
              <a:t>日志</a:t>
            </a:r>
            <a:r>
              <a:rPr dirty="0" smtClean="0">
                <a:latin typeface="微软雅黑"/>
                <a:ea typeface="微软雅黑"/>
                <a:cs typeface="微软雅黑"/>
              </a:rPr>
              <a:t>模板丰富</a:t>
            </a:r>
            <a:r>
              <a:rPr lang="zh-CN" altLang="en-US" dirty="0" smtClean="0">
                <a:latin typeface="微软雅黑"/>
                <a:ea typeface="微软雅黑"/>
                <a:cs typeface="微软雅黑"/>
              </a:rPr>
              <a:t>，</a:t>
            </a:r>
            <a:r>
              <a:rPr dirty="0" smtClean="0">
                <a:latin typeface="微软雅黑"/>
                <a:ea typeface="微软雅黑"/>
                <a:cs typeface="微软雅黑"/>
              </a:rPr>
              <a:t>支持</a:t>
            </a:r>
            <a:r>
              <a:rPr dirty="0">
                <a:latin typeface="微软雅黑"/>
                <a:ea typeface="微软雅黑"/>
                <a:cs typeface="微软雅黑"/>
              </a:rPr>
              <a:t>自定义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信息收集更准确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日志归类阅读不再遗漏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日志评论高效沟通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智能报表、自动统计数据</a:t>
            </a:r>
          </a:p>
        </p:txBody>
      </p:sp>
      <p:pic>
        <p:nvPicPr>
          <p:cNvPr id="243" name="IMG_018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4945" y="2745659"/>
            <a:ext cx="3806493" cy="67670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536"/>
            <a:ext cx="13004800" cy="9538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矢量智能对象 拷贝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3100" y="2673848"/>
            <a:ext cx="3879543" cy="6857502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/>
        </p:nvSpPr>
        <p:spPr>
          <a:xfrm>
            <a:off x="7225655" y="3136900"/>
            <a:ext cx="4924425" cy="2083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图文</a:t>
            </a:r>
            <a:r>
              <a:rPr dirty="0" smtClean="0">
                <a:latin typeface="微软雅黑"/>
                <a:ea typeface="微软雅黑"/>
                <a:cs typeface="微软雅黑"/>
              </a:rPr>
              <a:t>公告</a:t>
            </a:r>
            <a:r>
              <a:rPr lang="zh-CN" altLang="en-US" dirty="0" smtClean="0">
                <a:latin typeface="微软雅黑"/>
                <a:ea typeface="微软雅黑"/>
                <a:cs typeface="微软雅黑"/>
              </a:rPr>
              <a:t>，</a:t>
            </a:r>
            <a:r>
              <a:rPr dirty="0" smtClean="0">
                <a:latin typeface="微软雅黑"/>
                <a:ea typeface="微软雅黑"/>
                <a:cs typeface="微软雅黑"/>
              </a:rPr>
              <a:t>已</a:t>
            </a:r>
            <a:r>
              <a:rPr dirty="0">
                <a:latin typeface="微软雅黑"/>
                <a:ea typeface="微软雅黑"/>
                <a:cs typeface="微软雅黑"/>
              </a:rPr>
              <a:t>读未</a:t>
            </a:r>
            <a:r>
              <a:rPr dirty="0" smtClean="0">
                <a:latin typeface="微软雅黑"/>
                <a:ea typeface="微软雅黑"/>
                <a:cs typeface="微软雅黑"/>
              </a:rPr>
              <a:t>读</a:t>
            </a:r>
            <a:r>
              <a:rPr lang="zh-CN" altLang="en-US" dirty="0" smtClean="0">
                <a:latin typeface="微软雅黑"/>
                <a:ea typeface="微软雅黑"/>
                <a:cs typeface="微软雅黑"/>
              </a:rPr>
              <a:t>一目了然</a:t>
            </a:r>
            <a:endParaRPr dirty="0">
              <a:latin typeface="微软雅黑"/>
              <a:ea typeface="微软雅黑"/>
              <a:cs typeface="微软雅黑"/>
            </a:endParaRP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>
                <a:latin typeface="微软雅黑"/>
                <a:ea typeface="微软雅黑"/>
                <a:cs typeface="微软雅黑"/>
              </a:rPr>
              <a:t>未读</a:t>
            </a:r>
            <a:r>
              <a:rPr lang="zh-CN" altLang="en-US" dirty="0">
                <a:latin typeface="微软雅黑"/>
                <a:ea typeface="微软雅黑"/>
                <a:cs typeface="微软雅黑"/>
              </a:rPr>
              <a:t>公告</a:t>
            </a:r>
            <a:r>
              <a:rPr dirty="0" smtClean="0">
                <a:latin typeface="微软雅黑"/>
                <a:ea typeface="微软雅黑"/>
                <a:cs typeface="微软雅黑"/>
              </a:rPr>
              <a:t>可转为</a:t>
            </a:r>
            <a:r>
              <a:rPr dirty="0">
                <a:latin typeface="微软雅黑"/>
                <a:ea typeface="微软雅黑"/>
                <a:cs typeface="微软雅黑"/>
              </a:rPr>
              <a:t>DING消息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可发送给全</a:t>
            </a:r>
            <a:r>
              <a:rPr dirty="0" smtClean="0">
                <a:latin typeface="微软雅黑"/>
                <a:ea typeface="微软雅黑"/>
                <a:cs typeface="微软雅黑"/>
              </a:rPr>
              <a:t>公司</a:t>
            </a:r>
            <a:r>
              <a:rPr lang="zh-CN" altLang="en-US" dirty="0" smtClean="0">
                <a:latin typeface="微软雅黑"/>
                <a:ea typeface="微软雅黑"/>
                <a:cs typeface="微软雅黑"/>
              </a:rPr>
              <a:t>或</a:t>
            </a:r>
            <a:r>
              <a:rPr dirty="0" smtClean="0">
                <a:latin typeface="微软雅黑"/>
                <a:ea typeface="微软雅黑"/>
                <a:cs typeface="微软雅黑"/>
              </a:rPr>
              <a:t>指定</a:t>
            </a:r>
            <a:r>
              <a:rPr dirty="0">
                <a:latin typeface="微软雅黑"/>
                <a:ea typeface="微软雅黑"/>
                <a:cs typeface="微软雅黑"/>
              </a:rPr>
              <a:t>人员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altLang="en-US" dirty="0" smtClean="0">
                <a:latin typeface="微软雅黑"/>
                <a:ea typeface="微软雅黑"/>
                <a:cs typeface="微软雅黑"/>
              </a:rPr>
              <a:t>支持</a:t>
            </a:r>
            <a:r>
              <a:rPr dirty="0" smtClean="0">
                <a:latin typeface="微软雅黑"/>
                <a:ea typeface="微软雅黑"/>
                <a:cs typeface="微软雅黑"/>
              </a:rPr>
              <a:t>保密</a:t>
            </a:r>
            <a:r>
              <a:rPr dirty="0">
                <a:latin typeface="微软雅黑"/>
                <a:ea typeface="微软雅黑"/>
                <a:cs typeface="微软雅黑"/>
              </a:rPr>
              <a:t>公告，安全高效</a:t>
            </a:r>
          </a:p>
        </p:txBody>
      </p:sp>
      <p:pic>
        <p:nvPicPr>
          <p:cNvPr id="24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66383" y="2694559"/>
            <a:ext cx="3832977" cy="68175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粘贴图片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67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536"/>
            <a:ext cx="13004800" cy="9538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G_00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8531" y="2731050"/>
            <a:ext cx="3841276" cy="6832348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7200255" y="3124200"/>
            <a:ext cx="3885679" cy="3080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随时随地掌握团队状态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团队晴雨表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加班 出差 请假 全打通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1小时算工资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定位精确到1米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不用排队，多店排班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6174" y="1305466"/>
            <a:ext cx="4932452" cy="7142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428" y="6942906"/>
            <a:ext cx="762000" cy="5334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197279" y="6925745"/>
            <a:ext cx="92845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900" dirty="0"/>
              <a:t>大家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536"/>
            <a:ext cx="13004800" cy="9538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878" y="6265575"/>
            <a:ext cx="2769558" cy="4592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17621" y="6265575"/>
            <a:ext cx="2769557" cy="4592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3421" y="6265575"/>
            <a:ext cx="2769557" cy="45928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Group 274"/>
          <p:cNvGrpSpPr/>
          <p:nvPr/>
        </p:nvGrpSpPr>
        <p:grpSpPr>
          <a:xfrm>
            <a:off x="8357579" y="2272027"/>
            <a:ext cx="3190838" cy="4408825"/>
            <a:chOff x="0" y="0"/>
            <a:chExt cx="3190837" cy="4408824"/>
          </a:xfrm>
        </p:grpSpPr>
        <p:sp>
          <p:nvSpPr>
            <p:cNvPr id="270" name="Shape 270"/>
            <p:cNvSpPr/>
            <p:nvPr/>
          </p:nvSpPr>
          <p:spPr>
            <a:xfrm>
              <a:off x="0" y="1620467"/>
              <a:ext cx="3190837" cy="27883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2577" tIns="22577" rIns="22577" bIns="22577" numCol="1" anchor="t">
              <a:spAutoFit/>
            </a:bodyPr>
            <a:lstStyle>
              <a:lvl1pPr algn="l" defTabSz="365760">
                <a:defRPr sz="2500">
                  <a:solidFill>
                    <a:srgbClr val="EBEAEC"/>
                  </a:solidFill>
                </a:defRPr>
              </a:lvl1pPr>
            </a:lstStyle>
            <a:p>
              <a:r>
                <a:t>通过钉钉通讯录功能可随时查找员工并发起内部通话，对于我们这种有几万员工的企业来说，找人非常方便。</a:t>
              </a:r>
            </a:p>
          </p:txBody>
        </p:sp>
        <p:grpSp>
          <p:nvGrpSpPr>
            <p:cNvPr id="273" name="Group 273"/>
            <p:cNvGrpSpPr/>
            <p:nvPr/>
          </p:nvGrpSpPr>
          <p:grpSpPr>
            <a:xfrm>
              <a:off x="1000410" y="0"/>
              <a:ext cx="1190018" cy="1190146"/>
              <a:chOff x="0" y="0"/>
              <a:chExt cx="1190017" cy="1190145"/>
            </a:xfrm>
          </p:grpSpPr>
          <p:sp>
            <p:nvSpPr>
              <p:cNvPr id="271" name="Shape 271"/>
              <p:cNvSpPr/>
              <p:nvPr/>
            </p:nvSpPr>
            <p:spPr>
              <a:xfrm>
                <a:off x="72740" y="449143"/>
                <a:ext cx="1044535" cy="2918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2577" tIns="22577" rIns="22577" bIns="22577" numCol="1" anchor="ctr">
                <a:spAutoFit/>
              </a:bodyPr>
              <a:lstStyle>
                <a:lvl1pPr defTabSz="36576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dirty="0">
                    <a:latin typeface="微软雅黑"/>
                    <a:ea typeface="微软雅黑"/>
                    <a:cs typeface="微软雅黑"/>
                  </a:rPr>
                  <a:t>组织架构</a:t>
                </a:r>
              </a:p>
            </p:txBody>
          </p:sp>
          <p:sp>
            <p:nvSpPr>
              <p:cNvPr id="272" name="Shape 272"/>
              <p:cNvSpPr/>
              <p:nvPr/>
            </p:nvSpPr>
            <p:spPr>
              <a:xfrm>
                <a:off x="0" y="0"/>
                <a:ext cx="1190017" cy="1190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95" extrusionOk="0">
                    <a:moveTo>
                      <a:pt x="9840" y="0"/>
                    </a:moveTo>
                    <a:cubicBezTo>
                      <a:pt x="7322" y="0"/>
                      <a:pt x="4803" y="1005"/>
                      <a:pt x="2882" y="3016"/>
                    </a:cubicBezTo>
                    <a:cubicBezTo>
                      <a:pt x="-961" y="7037"/>
                      <a:pt x="-961" y="13558"/>
                      <a:pt x="2882" y="17579"/>
                    </a:cubicBezTo>
                    <a:cubicBezTo>
                      <a:pt x="6724" y="21600"/>
                      <a:pt x="12954" y="21600"/>
                      <a:pt x="16796" y="17579"/>
                    </a:cubicBezTo>
                    <a:cubicBezTo>
                      <a:pt x="20639" y="13558"/>
                      <a:pt x="20639" y="7037"/>
                      <a:pt x="16796" y="3016"/>
                    </a:cubicBezTo>
                    <a:cubicBezTo>
                      <a:pt x="14875" y="1005"/>
                      <a:pt x="12358" y="0"/>
                      <a:pt x="9840" y="0"/>
                    </a:cubicBezTo>
                    <a:close/>
                    <a:moveTo>
                      <a:pt x="9840" y="908"/>
                    </a:moveTo>
                    <a:cubicBezTo>
                      <a:pt x="12137" y="908"/>
                      <a:pt x="14433" y="1824"/>
                      <a:pt x="16185" y="3658"/>
                    </a:cubicBezTo>
                    <a:cubicBezTo>
                      <a:pt x="19689" y="7325"/>
                      <a:pt x="19689" y="13270"/>
                      <a:pt x="16185" y="16937"/>
                    </a:cubicBezTo>
                    <a:cubicBezTo>
                      <a:pt x="12681" y="20604"/>
                      <a:pt x="6997" y="20604"/>
                      <a:pt x="3493" y="16937"/>
                    </a:cubicBezTo>
                    <a:cubicBezTo>
                      <a:pt x="-11" y="13270"/>
                      <a:pt x="-11" y="7325"/>
                      <a:pt x="3493" y="3658"/>
                    </a:cubicBezTo>
                    <a:cubicBezTo>
                      <a:pt x="5245" y="1824"/>
                      <a:pt x="7544" y="908"/>
                      <a:pt x="9840" y="908"/>
                    </a:cubicBezTo>
                    <a:close/>
                  </a:path>
                </a:pathLst>
              </a:custGeom>
              <a:solidFill>
                <a:srgbClr val="FF92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577" tIns="22577" rIns="22577" bIns="22577" numCol="1" anchor="ctr">
                <a:noAutofit/>
              </a:bodyPr>
              <a:lstStyle/>
              <a:p>
                <a:pPr>
                  <a:defRPr sz="1800"/>
                </a:pPr>
                <a:endParaRPr/>
              </a:p>
            </p:txBody>
          </p:sp>
        </p:grpSp>
      </p:grpSp>
      <p:grpSp>
        <p:nvGrpSpPr>
          <p:cNvPr id="279" name="Group 279"/>
          <p:cNvGrpSpPr/>
          <p:nvPr/>
        </p:nvGrpSpPr>
        <p:grpSpPr>
          <a:xfrm>
            <a:off x="1614842" y="2322417"/>
            <a:ext cx="3146025" cy="3943158"/>
            <a:chOff x="3033" y="0"/>
            <a:chExt cx="3146023" cy="3943157"/>
          </a:xfrm>
        </p:grpSpPr>
        <p:sp>
          <p:nvSpPr>
            <p:cNvPr id="275" name="Shape 275"/>
            <p:cNvSpPr/>
            <p:nvPr/>
          </p:nvSpPr>
          <p:spPr>
            <a:xfrm>
              <a:off x="3033" y="1612001"/>
              <a:ext cx="3146023" cy="2331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2577" tIns="22577" rIns="22577" bIns="22577" numCol="1" anchor="t">
              <a:spAutoFit/>
            </a:bodyPr>
            <a:lstStyle>
              <a:lvl1pPr algn="l" defTabSz="365760">
                <a:defRPr sz="2500">
                  <a:solidFill>
                    <a:srgbClr val="EFF0F4"/>
                  </a:solidFill>
                </a:defRPr>
              </a:lvl1pPr>
            </a:lstStyle>
            <a:p>
              <a:r>
                <a:rPr dirty="0"/>
                <a:t>电话会议功能，能够快捷地找到同事并发起电话沟通，还提供了会议纪要功能，非常</a:t>
              </a:r>
              <a:r>
                <a:rPr dirty="0" smtClean="0"/>
                <a:t>便捷。</a:t>
              </a:r>
              <a:endParaRPr dirty="0"/>
            </a:p>
          </p:txBody>
        </p:sp>
        <p:grpSp>
          <p:nvGrpSpPr>
            <p:cNvPr id="278" name="Group 278"/>
            <p:cNvGrpSpPr/>
            <p:nvPr/>
          </p:nvGrpSpPr>
          <p:grpSpPr>
            <a:xfrm>
              <a:off x="981036" y="0"/>
              <a:ext cx="1190018" cy="1190146"/>
              <a:chOff x="0" y="0"/>
              <a:chExt cx="1190017" cy="1190145"/>
            </a:xfrm>
          </p:grpSpPr>
          <p:sp>
            <p:nvSpPr>
              <p:cNvPr id="276" name="Shape 276"/>
              <p:cNvSpPr/>
              <p:nvPr/>
            </p:nvSpPr>
            <p:spPr>
              <a:xfrm>
                <a:off x="0" y="0"/>
                <a:ext cx="1190017" cy="1190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95" extrusionOk="0">
                    <a:moveTo>
                      <a:pt x="9840" y="0"/>
                    </a:moveTo>
                    <a:cubicBezTo>
                      <a:pt x="7322" y="0"/>
                      <a:pt x="4803" y="1005"/>
                      <a:pt x="2882" y="3016"/>
                    </a:cubicBezTo>
                    <a:cubicBezTo>
                      <a:pt x="-961" y="7037"/>
                      <a:pt x="-961" y="13558"/>
                      <a:pt x="2882" y="17579"/>
                    </a:cubicBezTo>
                    <a:cubicBezTo>
                      <a:pt x="6724" y="21600"/>
                      <a:pt x="12954" y="21600"/>
                      <a:pt x="16796" y="17579"/>
                    </a:cubicBezTo>
                    <a:cubicBezTo>
                      <a:pt x="20639" y="13558"/>
                      <a:pt x="20639" y="7037"/>
                      <a:pt x="16796" y="3016"/>
                    </a:cubicBezTo>
                    <a:cubicBezTo>
                      <a:pt x="14875" y="1005"/>
                      <a:pt x="12358" y="0"/>
                      <a:pt x="9840" y="0"/>
                    </a:cubicBezTo>
                    <a:close/>
                    <a:moveTo>
                      <a:pt x="9840" y="908"/>
                    </a:moveTo>
                    <a:cubicBezTo>
                      <a:pt x="12137" y="908"/>
                      <a:pt x="14433" y="1824"/>
                      <a:pt x="16185" y="3658"/>
                    </a:cubicBezTo>
                    <a:cubicBezTo>
                      <a:pt x="19689" y="7325"/>
                      <a:pt x="19689" y="13270"/>
                      <a:pt x="16185" y="16937"/>
                    </a:cubicBezTo>
                    <a:cubicBezTo>
                      <a:pt x="12681" y="20604"/>
                      <a:pt x="6997" y="20604"/>
                      <a:pt x="3493" y="16937"/>
                    </a:cubicBezTo>
                    <a:cubicBezTo>
                      <a:pt x="-11" y="13270"/>
                      <a:pt x="-11" y="7325"/>
                      <a:pt x="3493" y="3658"/>
                    </a:cubicBezTo>
                    <a:cubicBezTo>
                      <a:pt x="5245" y="1824"/>
                      <a:pt x="7544" y="908"/>
                      <a:pt x="9840" y="908"/>
                    </a:cubicBezTo>
                    <a:close/>
                  </a:path>
                </a:pathLst>
              </a:custGeom>
              <a:solidFill>
                <a:srgbClr val="2E9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577" tIns="22577" rIns="22577" bIns="22577" numCol="1" anchor="ctr">
                <a:noAutofit/>
              </a:bodyPr>
              <a:lstStyle/>
              <a:p>
                <a:pPr>
                  <a:defRPr sz="1800"/>
                </a:pPr>
                <a:endParaRPr/>
              </a:p>
            </p:txBody>
          </p:sp>
          <p:sp>
            <p:nvSpPr>
              <p:cNvPr id="277" name="Shape 277"/>
              <p:cNvSpPr/>
              <p:nvPr/>
            </p:nvSpPr>
            <p:spPr>
              <a:xfrm>
                <a:off x="51603" y="433754"/>
                <a:ext cx="1080743" cy="3225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2577" tIns="22577" rIns="22577" bIns="22577" numCol="1" anchor="ctr">
                <a:spAutoFit/>
              </a:bodyPr>
              <a:lstStyle>
                <a:lvl1pPr defTabSz="365760">
                  <a:defRPr sz="18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dirty="0">
                    <a:latin typeface="微软雅黑"/>
                    <a:ea typeface="微软雅黑"/>
                    <a:cs typeface="微软雅黑"/>
                  </a:rPr>
                  <a:t>电话会议</a:t>
                </a:r>
              </a:p>
            </p:txBody>
          </p:sp>
        </p:grpSp>
      </p:grpSp>
      <p:grpSp>
        <p:nvGrpSpPr>
          <p:cNvPr id="284" name="Group 284"/>
          <p:cNvGrpSpPr/>
          <p:nvPr/>
        </p:nvGrpSpPr>
        <p:grpSpPr>
          <a:xfrm>
            <a:off x="4963804" y="2345506"/>
            <a:ext cx="3190838" cy="2807525"/>
            <a:chOff x="0" y="0"/>
            <a:chExt cx="3190837" cy="2807524"/>
          </a:xfrm>
        </p:grpSpPr>
        <p:sp>
          <p:nvSpPr>
            <p:cNvPr id="280" name="Shape 280"/>
            <p:cNvSpPr/>
            <p:nvPr/>
          </p:nvSpPr>
          <p:spPr>
            <a:xfrm>
              <a:off x="0" y="1607767"/>
              <a:ext cx="3190837" cy="11997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2577" tIns="22577" rIns="22577" bIns="22577" numCol="1" anchor="t">
              <a:spAutoFit/>
            </a:bodyPr>
            <a:lstStyle/>
            <a:p>
              <a:pPr algn="l" defTabSz="365760">
                <a:defRPr sz="2500">
                  <a:solidFill>
                    <a:srgbClr val="EDECED"/>
                  </a:solidFill>
                </a:defRPr>
              </a:pPr>
              <a:r>
                <a:rPr dirty="0"/>
                <a:t>给指定人发</a:t>
              </a:r>
              <a:r>
                <a:rPr dirty="0" smtClean="0"/>
                <a:t>奖励</a:t>
              </a:r>
              <a:r>
                <a:rPr lang="zh-CN" altLang="en-US" dirty="0"/>
                <a:t>，</a:t>
              </a:r>
              <a:r>
                <a:rPr dirty="0" smtClean="0"/>
                <a:t>全</a:t>
              </a:r>
              <a:r>
                <a:rPr dirty="0"/>
                <a:t>员可见，可起到表彰鼓励的作用。</a:t>
              </a:r>
            </a:p>
          </p:txBody>
        </p:sp>
        <p:grpSp>
          <p:nvGrpSpPr>
            <p:cNvPr id="283" name="Group 283"/>
            <p:cNvGrpSpPr/>
            <p:nvPr/>
          </p:nvGrpSpPr>
          <p:grpSpPr>
            <a:xfrm>
              <a:off x="1000410" y="0"/>
              <a:ext cx="1190018" cy="1190146"/>
              <a:chOff x="0" y="0"/>
              <a:chExt cx="1190017" cy="1190145"/>
            </a:xfrm>
          </p:grpSpPr>
          <p:sp>
            <p:nvSpPr>
              <p:cNvPr id="281" name="Shape 281"/>
              <p:cNvSpPr/>
              <p:nvPr/>
            </p:nvSpPr>
            <p:spPr>
              <a:xfrm>
                <a:off x="72740" y="449143"/>
                <a:ext cx="1044535" cy="2918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2577" tIns="22577" rIns="22577" bIns="22577" numCol="1" anchor="ctr">
                <a:spAutoFit/>
              </a:bodyPr>
              <a:lstStyle>
                <a:lvl1pPr defTabSz="36576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dirty="0">
                    <a:latin typeface="微软雅黑"/>
                    <a:ea typeface="微软雅黑"/>
                    <a:cs typeface="微软雅黑"/>
                  </a:rPr>
                  <a:t>企业红包</a:t>
                </a:r>
              </a:p>
            </p:txBody>
          </p:sp>
          <p:sp>
            <p:nvSpPr>
              <p:cNvPr id="282" name="Shape 282"/>
              <p:cNvSpPr/>
              <p:nvPr/>
            </p:nvSpPr>
            <p:spPr>
              <a:xfrm>
                <a:off x="0" y="0"/>
                <a:ext cx="1190017" cy="1190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95" extrusionOk="0">
                    <a:moveTo>
                      <a:pt x="9840" y="0"/>
                    </a:moveTo>
                    <a:cubicBezTo>
                      <a:pt x="7322" y="0"/>
                      <a:pt x="4803" y="1005"/>
                      <a:pt x="2882" y="3016"/>
                    </a:cubicBezTo>
                    <a:cubicBezTo>
                      <a:pt x="-961" y="7037"/>
                      <a:pt x="-961" y="13558"/>
                      <a:pt x="2882" y="17579"/>
                    </a:cubicBezTo>
                    <a:cubicBezTo>
                      <a:pt x="6724" y="21600"/>
                      <a:pt x="12954" y="21600"/>
                      <a:pt x="16796" y="17579"/>
                    </a:cubicBezTo>
                    <a:cubicBezTo>
                      <a:pt x="20639" y="13558"/>
                      <a:pt x="20639" y="7037"/>
                      <a:pt x="16796" y="3016"/>
                    </a:cubicBezTo>
                    <a:cubicBezTo>
                      <a:pt x="14875" y="1005"/>
                      <a:pt x="12358" y="0"/>
                      <a:pt x="9840" y="0"/>
                    </a:cubicBezTo>
                    <a:close/>
                    <a:moveTo>
                      <a:pt x="9840" y="908"/>
                    </a:moveTo>
                    <a:cubicBezTo>
                      <a:pt x="12137" y="908"/>
                      <a:pt x="14433" y="1824"/>
                      <a:pt x="16185" y="3658"/>
                    </a:cubicBezTo>
                    <a:cubicBezTo>
                      <a:pt x="19689" y="7325"/>
                      <a:pt x="19689" y="13270"/>
                      <a:pt x="16185" y="16937"/>
                    </a:cubicBezTo>
                    <a:cubicBezTo>
                      <a:pt x="12681" y="20604"/>
                      <a:pt x="6997" y="20604"/>
                      <a:pt x="3493" y="16937"/>
                    </a:cubicBezTo>
                    <a:cubicBezTo>
                      <a:pt x="-11" y="13270"/>
                      <a:pt x="-11" y="7325"/>
                      <a:pt x="3493" y="3658"/>
                    </a:cubicBezTo>
                    <a:cubicBezTo>
                      <a:pt x="5245" y="1824"/>
                      <a:pt x="7544" y="908"/>
                      <a:pt x="9840" y="908"/>
                    </a:cubicBezTo>
                    <a:close/>
                  </a:path>
                </a:pathLst>
              </a:custGeom>
              <a:solidFill>
                <a:srgbClr val="ED3A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577" tIns="22577" rIns="22577" bIns="22577" numCol="1" anchor="ctr">
                <a:noAutofit/>
              </a:bodyPr>
              <a:lstStyle/>
              <a:p>
                <a:pPr>
                  <a:defRPr sz="1800"/>
                </a:pPr>
                <a:endParaRPr/>
              </a:p>
            </p:txBody>
          </p:sp>
        </p:grpSp>
      </p:grpSp>
      <p:sp>
        <p:nvSpPr>
          <p:cNvPr id="286" name="Shape 286"/>
          <p:cNvSpPr/>
          <p:nvPr/>
        </p:nvSpPr>
        <p:spPr>
          <a:xfrm>
            <a:off x="3428202" y="729899"/>
            <a:ext cx="6095444" cy="765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688" tIns="25688" rIns="25688" bIns="25688" anchor="ctr"/>
          <a:lstStyle>
            <a:lvl1pPr defTabSz="939235">
              <a:spcBef>
                <a:spcPts val="5100"/>
              </a:spcBef>
              <a:defRPr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latin typeface="微软雅黑"/>
                <a:ea typeface="微软雅黑"/>
                <a:cs typeface="微软雅黑"/>
              </a:rPr>
              <a:t>海底捞餐饮股份有限公司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536"/>
            <a:ext cx="13004800" cy="9538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IMG_0708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8544408" y="6447842"/>
            <a:ext cx="2547474" cy="442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G_07081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665237" y="6447686"/>
            <a:ext cx="2547563" cy="44214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6" name="Group 296"/>
          <p:cNvGrpSpPr/>
          <p:nvPr/>
        </p:nvGrpSpPr>
        <p:grpSpPr>
          <a:xfrm>
            <a:off x="8344543" y="2288527"/>
            <a:ext cx="3583317" cy="3204946"/>
            <a:chOff x="-1" y="0"/>
            <a:chExt cx="3583316" cy="3204945"/>
          </a:xfrm>
        </p:grpSpPr>
        <p:sp>
          <p:nvSpPr>
            <p:cNvPr id="292" name="Shape 292"/>
            <p:cNvSpPr/>
            <p:nvPr/>
          </p:nvSpPr>
          <p:spPr>
            <a:xfrm>
              <a:off x="-1" y="1620467"/>
              <a:ext cx="3583316" cy="1584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2577" tIns="22577" rIns="22577" bIns="22577" numCol="1" anchor="t">
              <a:spAutoFit/>
            </a:bodyPr>
            <a:lstStyle/>
            <a:p>
              <a:pPr algn="l" defTabSz="365760">
                <a:defRPr sz="2500">
                  <a:solidFill>
                    <a:srgbClr val="EBEAEC"/>
                  </a:solidFill>
                </a:defRPr>
              </a:pPr>
              <a:r>
                <a:rPr dirty="0"/>
                <a:t>原来工作流程，制度管理可以如此简单，便捷。</a:t>
              </a:r>
            </a:p>
            <a:p>
              <a:pPr algn="l" defTabSz="365760">
                <a:defRPr sz="2500">
                  <a:solidFill>
                    <a:srgbClr val="EBEAEC"/>
                  </a:solidFill>
                </a:defRPr>
              </a:pPr>
              <a:r>
                <a:rPr dirty="0"/>
                <a:t>钉钉大大激发了生产力，提升了团队效率。</a:t>
              </a:r>
            </a:p>
          </p:txBody>
        </p:sp>
        <p:grpSp>
          <p:nvGrpSpPr>
            <p:cNvPr id="295" name="Group 295"/>
            <p:cNvGrpSpPr/>
            <p:nvPr/>
          </p:nvGrpSpPr>
          <p:grpSpPr>
            <a:xfrm>
              <a:off x="1000410" y="0"/>
              <a:ext cx="1190018" cy="1190146"/>
              <a:chOff x="0" y="0"/>
              <a:chExt cx="1190017" cy="1190145"/>
            </a:xfrm>
          </p:grpSpPr>
          <p:sp>
            <p:nvSpPr>
              <p:cNvPr id="293" name="Shape 293"/>
              <p:cNvSpPr/>
              <p:nvPr/>
            </p:nvSpPr>
            <p:spPr>
              <a:xfrm>
                <a:off x="72740" y="449143"/>
                <a:ext cx="1044535" cy="2918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2577" tIns="22577" rIns="22577" bIns="22577" numCol="1" anchor="ctr">
                <a:spAutoFit/>
              </a:bodyPr>
              <a:lstStyle>
                <a:lvl1pPr defTabSz="36576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dirty="0">
                    <a:latin typeface="微软雅黑"/>
                    <a:ea typeface="微软雅黑"/>
                    <a:cs typeface="微软雅黑"/>
                  </a:rPr>
                  <a:t>智能审批</a:t>
                </a:r>
              </a:p>
            </p:txBody>
          </p:sp>
          <p:sp>
            <p:nvSpPr>
              <p:cNvPr id="294" name="Shape 294"/>
              <p:cNvSpPr/>
              <p:nvPr/>
            </p:nvSpPr>
            <p:spPr>
              <a:xfrm>
                <a:off x="0" y="0"/>
                <a:ext cx="1190017" cy="1190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95" extrusionOk="0">
                    <a:moveTo>
                      <a:pt x="9840" y="0"/>
                    </a:moveTo>
                    <a:cubicBezTo>
                      <a:pt x="7322" y="0"/>
                      <a:pt x="4803" y="1005"/>
                      <a:pt x="2882" y="3016"/>
                    </a:cubicBezTo>
                    <a:cubicBezTo>
                      <a:pt x="-961" y="7037"/>
                      <a:pt x="-961" y="13558"/>
                      <a:pt x="2882" y="17579"/>
                    </a:cubicBezTo>
                    <a:cubicBezTo>
                      <a:pt x="6724" y="21600"/>
                      <a:pt x="12954" y="21600"/>
                      <a:pt x="16796" y="17579"/>
                    </a:cubicBezTo>
                    <a:cubicBezTo>
                      <a:pt x="20639" y="13558"/>
                      <a:pt x="20639" y="7037"/>
                      <a:pt x="16796" y="3016"/>
                    </a:cubicBezTo>
                    <a:cubicBezTo>
                      <a:pt x="14875" y="1005"/>
                      <a:pt x="12358" y="0"/>
                      <a:pt x="9840" y="0"/>
                    </a:cubicBezTo>
                    <a:close/>
                    <a:moveTo>
                      <a:pt x="9840" y="908"/>
                    </a:moveTo>
                    <a:cubicBezTo>
                      <a:pt x="12137" y="908"/>
                      <a:pt x="14433" y="1824"/>
                      <a:pt x="16185" y="3658"/>
                    </a:cubicBezTo>
                    <a:cubicBezTo>
                      <a:pt x="19689" y="7325"/>
                      <a:pt x="19689" y="13270"/>
                      <a:pt x="16185" y="16937"/>
                    </a:cubicBezTo>
                    <a:cubicBezTo>
                      <a:pt x="12681" y="20604"/>
                      <a:pt x="6997" y="20604"/>
                      <a:pt x="3493" y="16937"/>
                    </a:cubicBezTo>
                    <a:cubicBezTo>
                      <a:pt x="-11" y="13270"/>
                      <a:pt x="-11" y="7325"/>
                      <a:pt x="3493" y="3658"/>
                    </a:cubicBezTo>
                    <a:cubicBezTo>
                      <a:pt x="5245" y="1824"/>
                      <a:pt x="7544" y="908"/>
                      <a:pt x="9840" y="908"/>
                    </a:cubicBezTo>
                    <a:close/>
                  </a:path>
                </a:pathLst>
              </a:custGeom>
              <a:solidFill>
                <a:srgbClr val="FF92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577" tIns="22577" rIns="22577" bIns="22577" numCol="1" anchor="ctr">
                <a:noAutofit/>
              </a:bodyPr>
              <a:lstStyle/>
              <a:p>
                <a:pPr>
                  <a:defRPr sz="1800"/>
                </a:pPr>
                <a:endParaRPr/>
              </a:p>
            </p:txBody>
          </p:sp>
        </p:grpSp>
      </p:grpSp>
      <p:grpSp>
        <p:nvGrpSpPr>
          <p:cNvPr id="301" name="Group 301"/>
          <p:cNvGrpSpPr/>
          <p:nvPr/>
        </p:nvGrpSpPr>
        <p:grpSpPr>
          <a:xfrm>
            <a:off x="1469419" y="2219784"/>
            <a:ext cx="3146025" cy="2427038"/>
            <a:chOff x="3033" y="0"/>
            <a:chExt cx="3146023" cy="2427036"/>
          </a:xfrm>
        </p:grpSpPr>
        <p:sp>
          <p:nvSpPr>
            <p:cNvPr id="297" name="Shape 297"/>
            <p:cNvSpPr/>
            <p:nvPr/>
          </p:nvSpPr>
          <p:spPr>
            <a:xfrm>
              <a:off x="3033" y="1612001"/>
              <a:ext cx="3146023" cy="81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2577" tIns="22577" rIns="22577" bIns="22577" numCol="1" anchor="t">
              <a:spAutoFit/>
            </a:bodyPr>
            <a:lstStyle/>
            <a:p>
              <a:pPr algn="l" defTabSz="365760">
                <a:defRPr sz="2500">
                  <a:solidFill>
                    <a:srgbClr val="EFF0F4"/>
                  </a:solidFill>
                </a:defRPr>
              </a:pPr>
              <a:r>
                <a:rPr dirty="0"/>
                <a:t>信息必达</a:t>
              </a:r>
              <a:r>
                <a:rPr dirty="0" smtClean="0"/>
                <a:t>，绝对</a:t>
              </a:r>
              <a:r>
                <a:rPr lang="zh-CN" altLang="en-US" dirty="0" smtClean="0"/>
                <a:t>板上钉钉</a:t>
              </a:r>
              <a:r>
                <a:rPr dirty="0" smtClean="0"/>
                <a:t>，</a:t>
              </a:r>
              <a:r>
                <a:rPr dirty="0"/>
                <a:t>言之</a:t>
              </a:r>
              <a:r>
                <a:rPr dirty="0" smtClean="0"/>
                <a:t>凿凿</a:t>
              </a:r>
              <a:r>
                <a:rPr lang="zh-CN" altLang="en-US" dirty="0" smtClean="0"/>
                <a:t>。</a:t>
              </a:r>
              <a:endParaRPr dirty="0"/>
            </a:p>
          </p:txBody>
        </p:sp>
        <p:grpSp>
          <p:nvGrpSpPr>
            <p:cNvPr id="300" name="Group 300"/>
            <p:cNvGrpSpPr/>
            <p:nvPr/>
          </p:nvGrpSpPr>
          <p:grpSpPr>
            <a:xfrm>
              <a:off x="981036" y="0"/>
              <a:ext cx="1190018" cy="1190146"/>
              <a:chOff x="0" y="0"/>
              <a:chExt cx="1190017" cy="1190145"/>
            </a:xfrm>
          </p:grpSpPr>
          <p:sp>
            <p:nvSpPr>
              <p:cNvPr id="298" name="Shape 298"/>
              <p:cNvSpPr/>
              <p:nvPr/>
            </p:nvSpPr>
            <p:spPr>
              <a:xfrm>
                <a:off x="0" y="0"/>
                <a:ext cx="1190017" cy="1190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95" extrusionOk="0">
                    <a:moveTo>
                      <a:pt x="9840" y="0"/>
                    </a:moveTo>
                    <a:cubicBezTo>
                      <a:pt x="7322" y="0"/>
                      <a:pt x="4803" y="1005"/>
                      <a:pt x="2882" y="3016"/>
                    </a:cubicBezTo>
                    <a:cubicBezTo>
                      <a:pt x="-961" y="7037"/>
                      <a:pt x="-961" y="13558"/>
                      <a:pt x="2882" y="17579"/>
                    </a:cubicBezTo>
                    <a:cubicBezTo>
                      <a:pt x="6724" y="21600"/>
                      <a:pt x="12954" y="21600"/>
                      <a:pt x="16796" y="17579"/>
                    </a:cubicBezTo>
                    <a:cubicBezTo>
                      <a:pt x="20639" y="13558"/>
                      <a:pt x="20639" y="7037"/>
                      <a:pt x="16796" y="3016"/>
                    </a:cubicBezTo>
                    <a:cubicBezTo>
                      <a:pt x="14875" y="1005"/>
                      <a:pt x="12358" y="0"/>
                      <a:pt x="9840" y="0"/>
                    </a:cubicBezTo>
                    <a:close/>
                    <a:moveTo>
                      <a:pt x="9840" y="908"/>
                    </a:moveTo>
                    <a:cubicBezTo>
                      <a:pt x="12137" y="908"/>
                      <a:pt x="14433" y="1824"/>
                      <a:pt x="16185" y="3658"/>
                    </a:cubicBezTo>
                    <a:cubicBezTo>
                      <a:pt x="19689" y="7325"/>
                      <a:pt x="19689" y="13270"/>
                      <a:pt x="16185" y="16937"/>
                    </a:cubicBezTo>
                    <a:cubicBezTo>
                      <a:pt x="12681" y="20604"/>
                      <a:pt x="6997" y="20604"/>
                      <a:pt x="3493" y="16937"/>
                    </a:cubicBezTo>
                    <a:cubicBezTo>
                      <a:pt x="-11" y="13270"/>
                      <a:pt x="-11" y="7325"/>
                      <a:pt x="3493" y="3658"/>
                    </a:cubicBezTo>
                    <a:cubicBezTo>
                      <a:pt x="5245" y="1824"/>
                      <a:pt x="7544" y="908"/>
                      <a:pt x="9840" y="908"/>
                    </a:cubicBezTo>
                    <a:close/>
                  </a:path>
                </a:pathLst>
              </a:custGeom>
              <a:solidFill>
                <a:srgbClr val="2E9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577" tIns="22577" rIns="22577" bIns="22577" numCol="1" anchor="ctr">
                <a:noAutofit/>
              </a:bodyPr>
              <a:lstStyle/>
              <a:p>
                <a:pPr>
                  <a:defRPr sz="1800"/>
                </a:pPr>
                <a:endParaRPr/>
              </a:p>
            </p:txBody>
          </p:sp>
          <p:sp>
            <p:nvSpPr>
              <p:cNvPr id="299" name="Shape 299"/>
              <p:cNvSpPr/>
              <p:nvPr/>
            </p:nvSpPr>
            <p:spPr>
              <a:xfrm>
                <a:off x="51603" y="433755"/>
                <a:ext cx="1080743" cy="3225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2577" tIns="22577" rIns="22577" bIns="22577" numCol="1" anchor="ctr">
                <a:spAutoFit/>
              </a:bodyPr>
              <a:lstStyle>
                <a:lvl1pPr defTabSz="365760">
                  <a:defRPr sz="18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dirty="0">
                    <a:latin typeface="微软雅黑"/>
                    <a:ea typeface="微软雅黑"/>
                    <a:cs typeface="微软雅黑"/>
                  </a:rPr>
                  <a:t>IM通讯</a:t>
                </a:r>
              </a:p>
            </p:txBody>
          </p:sp>
        </p:grpSp>
      </p:grpSp>
      <p:sp>
        <p:nvSpPr>
          <p:cNvPr id="303" name="Shape 303"/>
          <p:cNvSpPr/>
          <p:nvPr/>
        </p:nvSpPr>
        <p:spPr>
          <a:xfrm>
            <a:off x="3454678" y="649901"/>
            <a:ext cx="6095444" cy="765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688" tIns="25688" rIns="25688" bIns="25688" anchor="ctr"/>
          <a:lstStyle>
            <a:lvl1pPr defTabSz="939235">
              <a:spcBef>
                <a:spcPts val="5100"/>
              </a:spcBef>
              <a:defRPr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latin typeface="微软雅黑"/>
                <a:ea typeface="微软雅黑"/>
                <a:cs typeface="微软雅黑"/>
              </a:rPr>
              <a:t>康帕斯科技有限公司</a:t>
            </a:r>
          </a:p>
        </p:txBody>
      </p:sp>
      <p:pic>
        <p:nvPicPr>
          <p:cNvPr id="304" name="IMG_07081212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5131139" y="6447842"/>
            <a:ext cx="2549884" cy="44254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9" name="Group 309"/>
          <p:cNvGrpSpPr/>
          <p:nvPr/>
        </p:nvGrpSpPr>
        <p:grpSpPr>
          <a:xfrm>
            <a:off x="4914379" y="2287919"/>
            <a:ext cx="3190840" cy="3205555"/>
            <a:chOff x="0" y="0"/>
            <a:chExt cx="3190838" cy="3205553"/>
          </a:xfrm>
        </p:grpSpPr>
        <p:grpSp>
          <p:nvGrpSpPr>
            <p:cNvPr id="307" name="Group 307"/>
            <p:cNvGrpSpPr/>
            <p:nvPr/>
          </p:nvGrpSpPr>
          <p:grpSpPr>
            <a:xfrm>
              <a:off x="0" y="449751"/>
              <a:ext cx="3190838" cy="2755802"/>
              <a:chOff x="0" y="449143"/>
              <a:chExt cx="3190837" cy="2755800"/>
            </a:xfrm>
          </p:grpSpPr>
          <p:sp>
            <p:nvSpPr>
              <p:cNvPr id="305" name="Shape 305"/>
              <p:cNvSpPr/>
              <p:nvPr/>
            </p:nvSpPr>
            <p:spPr>
              <a:xfrm>
                <a:off x="0" y="1620467"/>
                <a:ext cx="3190837" cy="15844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2577" tIns="22577" rIns="22577" bIns="22577" numCol="1" anchor="t">
                <a:spAutoFit/>
              </a:bodyPr>
              <a:lstStyle>
                <a:lvl1pPr algn="l" defTabSz="365760">
                  <a:defRPr sz="2500">
                    <a:solidFill>
                      <a:srgbClr val="EBEAEC"/>
                    </a:solidFill>
                  </a:defRPr>
                </a:lvl1pPr>
              </a:lstStyle>
              <a:p>
                <a:r>
                  <a:rPr dirty="0"/>
                  <a:t>人性化管理于考勤监管的完美</a:t>
                </a:r>
                <a:r>
                  <a:rPr dirty="0" smtClean="0"/>
                  <a:t>结合</a:t>
                </a:r>
                <a:r>
                  <a:rPr lang="zh-CN" altLang="en-US" dirty="0" smtClean="0"/>
                  <a:t>，</a:t>
                </a:r>
                <a:r>
                  <a:rPr dirty="0" smtClean="0"/>
                  <a:t>每个人</a:t>
                </a:r>
                <a:r>
                  <a:rPr dirty="0"/>
                  <a:t>的努力工作你都看的</a:t>
                </a:r>
                <a:r>
                  <a:rPr dirty="0" smtClean="0"/>
                  <a:t>到</a:t>
                </a:r>
                <a:r>
                  <a:rPr lang="zh-CN" altLang="en-US" dirty="0" smtClean="0"/>
                  <a:t>。</a:t>
                </a:r>
                <a:endParaRPr dirty="0"/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1073150" y="449143"/>
                <a:ext cx="1044535" cy="2918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2577" tIns="22577" rIns="22577" bIns="22577" numCol="1" anchor="ctr">
                <a:spAutoFit/>
              </a:bodyPr>
              <a:lstStyle>
                <a:lvl1pPr defTabSz="36576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dirty="0">
                    <a:latin typeface="微软雅黑"/>
                    <a:ea typeface="微软雅黑"/>
                    <a:cs typeface="微软雅黑"/>
                  </a:rPr>
                  <a:t>智能考勤</a:t>
                </a:r>
              </a:p>
            </p:txBody>
          </p:sp>
        </p:grpSp>
        <p:pic>
          <p:nvPicPr>
            <p:cNvPr id="308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98518" y="0"/>
              <a:ext cx="1193801" cy="1193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536"/>
            <a:ext cx="13004800" cy="9538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G_0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6795" y="6772485"/>
            <a:ext cx="2515098" cy="4365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G_0701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447260" y="6772485"/>
            <a:ext cx="2516731" cy="43679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Group 319"/>
          <p:cNvGrpSpPr/>
          <p:nvPr/>
        </p:nvGrpSpPr>
        <p:grpSpPr>
          <a:xfrm>
            <a:off x="1407116" y="2280038"/>
            <a:ext cx="3146025" cy="3028759"/>
            <a:chOff x="3033" y="0"/>
            <a:chExt cx="3146023" cy="3028757"/>
          </a:xfrm>
        </p:grpSpPr>
        <p:sp>
          <p:nvSpPr>
            <p:cNvPr id="315" name="Shape 315"/>
            <p:cNvSpPr/>
            <p:nvPr/>
          </p:nvSpPr>
          <p:spPr>
            <a:xfrm>
              <a:off x="3033" y="1612001"/>
              <a:ext cx="3146023" cy="14167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2577" tIns="22577" rIns="22577" bIns="22577" numCol="1" anchor="t">
              <a:spAutoFit/>
            </a:bodyPr>
            <a:lstStyle>
              <a:lvl1pPr algn="l" defTabSz="365760">
                <a:defRPr sz="2500">
                  <a:solidFill>
                    <a:srgbClr val="EFF0F4"/>
                  </a:solidFill>
                </a:defRPr>
              </a:lvl1pPr>
            </a:lstStyle>
            <a:p>
              <a:r>
                <a:t>水印功能让我们对沟通中的信息安全放心不少。</a:t>
              </a:r>
            </a:p>
          </p:txBody>
        </p:sp>
        <p:grpSp>
          <p:nvGrpSpPr>
            <p:cNvPr id="318" name="Group 318"/>
            <p:cNvGrpSpPr/>
            <p:nvPr/>
          </p:nvGrpSpPr>
          <p:grpSpPr>
            <a:xfrm>
              <a:off x="815936" y="0"/>
              <a:ext cx="1190018" cy="1190146"/>
              <a:chOff x="0" y="0"/>
              <a:chExt cx="1190017" cy="1190145"/>
            </a:xfrm>
          </p:grpSpPr>
          <p:sp>
            <p:nvSpPr>
              <p:cNvPr id="316" name="Shape 316"/>
              <p:cNvSpPr/>
              <p:nvPr/>
            </p:nvSpPr>
            <p:spPr>
              <a:xfrm>
                <a:off x="0" y="0"/>
                <a:ext cx="1190017" cy="1190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95" extrusionOk="0">
                    <a:moveTo>
                      <a:pt x="9840" y="0"/>
                    </a:moveTo>
                    <a:cubicBezTo>
                      <a:pt x="7322" y="0"/>
                      <a:pt x="4803" y="1005"/>
                      <a:pt x="2882" y="3016"/>
                    </a:cubicBezTo>
                    <a:cubicBezTo>
                      <a:pt x="-961" y="7037"/>
                      <a:pt x="-961" y="13558"/>
                      <a:pt x="2882" y="17579"/>
                    </a:cubicBezTo>
                    <a:cubicBezTo>
                      <a:pt x="6724" y="21600"/>
                      <a:pt x="12954" y="21600"/>
                      <a:pt x="16796" y="17579"/>
                    </a:cubicBezTo>
                    <a:cubicBezTo>
                      <a:pt x="20639" y="13558"/>
                      <a:pt x="20639" y="7037"/>
                      <a:pt x="16796" y="3016"/>
                    </a:cubicBezTo>
                    <a:cubicBezTo>
                      <a:pt x="14875" y="1005"/>
                      <a:pt x="12358" y="0"/>
                      <a:pt x="9840" y="0"/>
                    </a:cubicBezTo>
                    <a:close/>
                    <a:moveTo>
                      <a:pt x="9840" y="908"/>
                    </a:moveTo>
                    <a:cubicBezTo>
                      <a:pt x="12137" y="908"/>
                      <a:pt x="14433" y="1824"/>
                      <a:pt x="16185" y="3658"/>
                    </a:cubicBezTo>
                    <a:cubicBezTo>
                      <a:pt x="19689" y="7325"/>
                      <a:pt x="19689" y="13270"/>
                      <a:pt x="16185" y="16937"/>
                    </a:cubicBezTo>
                    <a:cubicBezTo>
                      <a:pt x="12681" y="20604"/>
                      <a:pt x="6997" y="20604"/>
                      <a:pt x="3493" y="16937"/>
                    </a:cubicBezTo>
                    <a:cubicBezTo>
                      <a:pt x="-11" y="13270"/>
                      <a:pt x="-11" y="7325"/>
                      <a:pt x="3493" y="3658"/>
                    </a:cubicBezTo>
                    <a:cubicBezTo>
                      <a:pt x="5245" y="1824"/>
                      <a:pt x="7544" y="908"/>
                      <a:pt x="9840" y="908"/>
                    </a:cubicBezTo>
                    <a:close/>
                  </a:path>
                </a:pathLst>
              </a:custGeom>
              <a:solidFill>
                <a:srgbClr val="2E9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577" tIns="22577" rIns="22577" bIns="22577" numCol="1" anchor="ctr">
                <a:noAutofit/>
              </a:bodyPr>
              <a:lstStyle/>
              <a:p>
                <a:pPr>
                  <a:defRPr sz="1800"/>
                </a:pPr>
                <a:endParaRPr/>
              </a:p>
            </p:txBody>
          </p:sp>
          <p:sp>
            <p:nvSpPr>
              <p:cNvPr id="317" name="Shape 317"/>
              <p:cNvSpPr/>
              <p:nvPr/>
            </p:nvSpPr>
            <p:spPr>
              <a:xfrm>
                <a:off x="54637" y="433775"/>
                <a:ext cx="1080742" cy="3225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2577" tIns="22577" rIns="22577" bIns="22577" numCol="1" anchor="ctr">
                <a:spAutoFit/>
              </a:bodyPr>
              <a:lstStyle>
                <a:lvl1pPr defTabSz="365760">
                  <a:defRPr sz="18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dirty="0">
                    <a:latin typeface="微软雅黑"/>
                    <a:ea typeface="微软雅黑"/>
                    <a:cs typeface="微软雅黑"/>
                  </a:rPr>
                  <a:t>水印功能</a:t>
                </a:r>
              </a:p>
            </p:txBody>
          </p:sp>
        </p:grpSp>
      </p:grpSp>
      <p:grpSp>
        <p:nvGrpSpPr>
          <p:cNvPr id="324" name="Group 324"/>
          <p:cNvGrpSpPr/>
          <p:nvPr/>
        </p:nvGrpSpPr>
        <p:grpSpPr>
          <a:xfrm>
            <a:off x="4884575" y="2276362"/>
            <a:ext cx="3190838" cy="4396125"/>
            <a:chOff x="0" y="0"/>
            <a:chExt cx="3190837" cy="4396124"/>
          </a:xfrm>
        </p:grpSpPr>
        <p:sp>
          <p:nvSpPr>
            <p:cNvPr id="320" name="Shape 320"/>
            <p:cNvSpPr/>
            <p:nvPr/>
          </p:nvSpPr>
          <p:spPr>
            <a:xfrm>
              <a:off x="0" y="1607767"/>
              <a:ext cx="3190837" cy="27883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2577" tIns="22577" rIns="22577" bIns="22577" numCol="1" anchor="t">
              <a:spAutoFit/>
            </a:bodyPr>
            <a:lstStyle>
              <a:lvl1pPr algn="l" defTabSz="365760">
                <a:defRPr sz="2500">
                  <a:solidFill>
                    <a:srgbClr val="EDECED"/>
                  </a:solidFill>
                </a:defRPr>
              </a:lvl1pPr>
            </a:lstStyle>
            <a:p>
              <a:r>
                <a:t>企业群确保了群里的人员都是复星的员工。可以这么说，凡是有【企】字标示的聊天群，我们都特别放心，随便聊、放心聊。</a:t>
              </a:r>
            </a:p>
          </p:txBody>
        </p:sp>
        <p:grpSp>
          <p:nvGrpSpPr>
            <p:cNvPr id="323" name="Group 323"/>
            <p:cNvGrpSpPr/>
            <p:nvPr/>
          </p:nvGrpSpPr>
          <p:grpSpPr>
            <a:xfrm>
              <a:off x="848010" y="0"/>
              <a:ext cx="1190018" cy="1190146"/>
              <a:chOff x="0" y="0"/>
              <a:chExt cx="1190017" cy="1190145"/>
            </a:xfrm>
          </p:grpSpPr>
          <p:sp>
            <p:nvSpPr>
              <p:cNvPr id="321" name="Shape 321"/>
              <p:cNvSpPr/>
              <p:nvPr/>
            </p:nvSpPr>
            <p:spPr>
              <a:xfrm>
                <a:off x="72740" y="449143"/>
                <a:ext cx="1044535" cy="2918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2577" tIns="22577" rIns="22577" bIns="22577" numCol="1" anchor="ctr">
                <a:spAutoFit/>
              </a:bodyPr>
              <a:lstStyle>
                <a:lvl1pPr defTabSz="36576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dirty="0">
                    <a:latin typeface="微软雅黑"/>
                    <a:ea typeface="微软雅黑"/>
                    <a:cs typeface="微软雅黑"/>
                  </a:rPr>
                  <a:t>企业群</a:t>
                </a:r>
              </a:p>
            </p:txBody>
          </p:sp>
          <p:sp>
            <p:nvSpPr>
              <p:cNvPr id="322" name="Shape 322"/>
              <p:cNvSpPr/>
              <p:nvPr/>
            </p:nvSpPr>
            <p:spPr>
              <a:xfrm>
                <a:off x="0" y="0"/>
                <a:ext cx="1190017" cy="1190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95" extrusionOk="0">
                    <a:moveTo>
                      <a:pt x="9840" y="0"/>
                    </a:moveTo>
                    <a:cubicBezTo>
                      <a:pt x="7322" y="0"/>
                      <a:pt x="4803" y="1005"/>
                      <a:pt x="2882" y="3016"/>
                    </a:cubicBezTo>
                    <a:cubicBezTo>
                      <a:pt x="-961" y="7037"/>
                      <a:pt x="-961" y="13558"/>
                      <a:pt x="2882" y="17579"/>
                    </a:cubicBezTo>
                    <a:cubicBezTo>
                      <a:pt x="6724" y="21600"/>
                      <a:pt x="12954" y="21600"/>
                      <a:pt x="16796" y="17579"/>
                    </a:cubicBezTo>
                    <a:cubicBezTo>
                      <a:pt x="20639" y="13558"/>
                      <a:pt x="20639" y="7037"/>
                      <a:pt x="16796" y="3016"/>
                    </a:cubicBezTo>
                    <a:cubicBezTo>
                      <a:pt x="14875" y="1005"/>
                      <a:pt x="12358" y="0"/>
                      <a:pt x="9840" y="0"/>
                    </a:cubicBezTo>
                    <a:close/>
                    <a:moveTo>
                      <a:pt x="9840" y="908"/>
                    </a:moveTo>
                    <a:cubicBezTo>
                      <a:pt x="12137" y="908"/>
                      <a:pt x="14433" y="1824"/>
                      <a:pt x="16185" y="3658"/>
                    </a:cubicBezTo>
                    <a:cubicBezTo>
                      <a:pt x="19689" y="7325"/>
                      <a:pt x="19689" y="13270"/>
                      <a:pt x="16185" y="16937"/>
                    </a:cubicBezTo>
                    <a:cubicBezTo>
                      <a:pt x="12681" y="20604"/>
                      <a:pt x="6997" y="20604"/>
                      <a:pt x="3493" y="16937"/>
                    </a:cubicBezTo>
                    <a:cubicBezTo>
                      <a:pt x="-11" y="13270"/>
                      <a:pt x="-11" y="7325"/>
                      <a:pt x="3493" y="3658"/>
                    </a:cubicBezTo>
                    <a:cubicBezTo>
                      <a:pt x="5245" y="1824"/>
                      <a:pt x="7544" y="908"/>
                      <a:pt x="9840" y="908"/>
                    </a:cubicBezTo>
                    <a:close/>
                  </a:path>
                </a:pathLst>
              </a:custGeom>
              <a:solidFill>
                <a:schemeClr val="accent6">
                  <a:hueOff val="-241736"/>
                  <a:satOff val="29413"/>
                  <a:lumOff val="2072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577" tIns="22577" rIns="22577" bIns="22577" numCol="1" anchor="ctr">
                <a:noAutofit/>
              </a:bodyPr>
              <a:lstStyle/>
              <a:p>
                <a:pPr>
                  <a:defRPr sz="1800"/>
                </a:pPr>
                <a:endParaRPr/>
              </a:p>
            </p:txBody>
          </p:sp>
        </p:grpSp>
      </p:grpSp>
      <p:sp>
        <p:nvSpPr>
          <p:cNvPr id="326" name="Shape 326"/>
          <p:cNvSpPr/>
          <p:nvPr/>
        </p:nvSpPr>
        <p:spPr>
          <a:xfrm>
            <a:off x="3454678" y="639901"/>
            <a:ext cx="6095444" cy="765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688" tIns="25688" rIns="25688" bIns="25688" anchor="ctr"/>
          <a:lstStyle>
            <a:lvl1pPr defTabSz="939235">
              <a:spcBef>
                <a:spcPts val="5100"/>
              </a:spcBef>
              <a:defRPr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latin typeface="微软雅黑"/>
                <a:ea typeface="微软雅黑"/>
                <a:cs typeface="微软雅黑"/>
              </a:rPr>
              <a:t>复星集团</a:t>
            </a:r>
          </a:p>
        </p:txBody>
      </p:sp>
      <p:pic>
        <p:nvPicPr>
          <p:cNvPr id="327" name="IMG_0708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8709811" y="6772485"/>
            <a:ext cx="2515134" cy="43651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2" name="Group 332"/>
          <p:cNvGrpSpPr/>
          <p:nvPr/>
        </p:nvGrpSpPr>
        <p:grpSpPr>
          <a:xfrm>
            <a:off x="8508446" y="2283585"/>
            <a:ext cx="3190839" cy="3938926"/>
            <a:chOff x="0" y="0"/>
            <a:chExt cx="3190837" cy="3938924"/>
          </a:xfrm>
        </p:grpSpPr>
        <p:sp>
          <p:nvSpPr>
            <p:cNvPr id="328" name="Shape 328"/>
            <p:cNvSpPr/>
            <p:nvPr/>
          </p:nvSpPr>
          <p:spPr>
            <a:xfrm>
              <a:off x="0" y="1607767"/>
              <a:ext cx="3190837" cy="2331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2577" tIns="22577" rIns="22577" bIns="22577" numCol="1" anchor="t">
              <a:spAutoFit/>
            </a:bodyPr>
            <a:lstStyle/>
            <a:p>
              <a:pPr algn="l" defTabSz="365760">
                <a:defRPr sz="2500">
                  <a:solidFill>
                    <a:srgbClr val="EDECED"/>
                  </a:solidFill>
                </a:defRPr>
              </a:pPr>
              <a:r>
                <a:t>开放平台帮助复星战略性地建立了全集团统一的移动门户，打通了几十家拥有独立</a:t>
              </a:r>
            </a:p>
            <a:p>
              <a:pPr algn="l" defTabSz="365760">
                <a:defRPr sz="2500">
                  <a:solidFill>
                    <a:srgbClr val="EDECED"/>
                  </a:solidFill>
                </a:defRPr>
              </a:pPr>
              <a:r>
                <a:t>IT系统的下属企业。</a:t>
              </a:r>
            </a:p>
          </p:txBody>
        </p:sp>
        <p:grpSp>
          <p:nvGrpSpPr>
            <p:cNvPr id="331" name="Group 331"/>
            <p:cNvGrpSpPr/>
            <p:nvPr/>
          </p:nvGrpSpPr>
          <p:grpSpPr>
            <a:xfrm>
              <a:off x="848010" y="0"/>
              <a:ext cx="1190018" cy="1190146"/>
              <a:chOff x="0" y="0"/>
              <a:chExt cx="1190017" cy="1190145"/>
            </a:xfrm>
          </p:grpSpPr>
          <p:sp>
            <p:nvSpPr>
              <p:cNvPr id="329" name="Shape 329"/>
              <p:cNvSpPr/>
              <p:nvPr/>
            </p:nvSpPr>
            <p:spPr>
              <a:xfrm>
                <a:off x="72740" y="449144"/>
                <a:ext cx="1044535" cy="2918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2577" tIns="22577" rIns="22577" bIns="22577" numCol="1" anchor="ctr">
                <a:spAutoFit/>
              </a:bodyPr>
              <a:lstStyle>
                <a:lvl1pPr defTabSz="36576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dirty="0">
                    <a:latin typeface="微软雅黑"/>
                    <a:ea typeface="微软雅黑"/>
                    <a:cs typeface="微软雅黑"/>
                  </a:rPr>
                  <a:t>开放平台</a:t>
                </a:r>
              </a:p>
            </p:txBody>
          </p:sp>
          <p:sp>
            <p:nvSpPr>
              <p:cNvPr id="330" name="Shape 330"/>
              <p:cNvSpPr/>
              <p:nvPr/>
            </p:nvSpPr>
            <p:spPr>
              <a:xfrm>
                <a:off x="0" y="0"/>
                <a:ext cx="1190017" cy="1190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95" extrusionOk="0">
                    <a:moveTo>
                      <a:pt x="9840" y="0"/>
                    </a:moveTo>
                    <a:cubicBezTo>
                      <a:pt x="7322" y="0"/>
                      <a:pt x="4803" y="1005"/>
                      <a:pt x="2882" y="3016"/>
                    </a:cubicBezTo>
                    <a:cubicBezTo>
                      <a:pt x="-961" y="7037"/>
                      <a:pt x="-961" y="13558"/>
                      <a:pt x="2882" y="17579"/>
                    </a:cubicBezTo>
                    <a:cubicBezTo>
                      <a:pt x="6724" y="21600"/>
                      <a:pt x="12954" y="21600"/>
                      <a:pt x="16796" y="17579"/>
                    </a:cubicBezTo>
                    <a:cubicBezTo>
                      <a:pt x="20639" y="13558"/>
                      <a:pt x="20639" y="7037"/>
                      <a:pt x="16796" y="3016"/>
                    </a:cubicBezTo>
                    <a:cubicBezTo>
                      <a:pt x="14875" y="1005"/>
                      <a:pt x="12358" y="0"/>
                      <a:pt x="9840" y="0"/>
                    </a:cubicBezTo>
                    <a:close/>
                    <a:moveTo>
                      <a:pt x="9840" y="908"/>
                    </a:moveTo>
                    <a:cubicBezTo>
                      <a:pt x="12137" y="908"/>
                      <a:pt x="14433" y="1824"/>
                      <a:pt x="16185" y="3658"/>
                    </a:cubicBezTo>
                    <a:cubicBezTo>
                      <a:pt x="19689" y="7325"/>
                      <a:pt x="19689" y="13270"/>
                      <a:pt x="16185" y="16937"/>
                    </a:cubicBezTo>
                    <a:cubicBezTo>
                      <a:pt x="12681" y="20604"/>
                      <a:pt x="6997" y="20604"/>
                      <a:pt x="3493" y="16937"/>
                    </a:cubicBezTo>
                    <a:cubicBezTo>
                      <a:pt x="-11" y="13270"/>
                      <a:pt x="-11" y="7325"/>
                      <a:pt x="3493" y="3658"/>
                    </a:cubicBezTo>
                    <a:cubicBezTo>
                      <a:pt x="5245" y="1824"/>
                      <a:pt x="7544" y="908"/>
                      <a:pt x="9840" y="908"/>
                    </a:cubicBezTo>
                    <a:close/>
                  </a:path>
                </a:pathLst>
              </a:custGeom>
              <a:solidFill>
                <a:srgbClr val="ED3A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577" tIns="22577" rIns="22577" bIns="22577" numCol="1" anchor="ctr">
                <a:noAutofit/>
              </a:bodyPr>
              <a:lstStyle/>
              <a:p>
                <a:pPr>
                  <a:defRPr sz="1800"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536"/>
            <a:ext cx="13004800" cy="9538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536"/>
            <a:ext cx="13004800" cy="9538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1101" y="1327082"/>
            <a:ext cx="4902598" cy="7099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/>
        </p:nvSpPr>
        <p:spPr>
          <a:xfrm>
            <a:off x="1562353" y="4503737"/>
            <a:ext cx="98800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帮助中国4300万中小企业进入云和移动时代</a:t>
            </a:r>
          </a:p>
        </p:txBody>
      </p:sp>
      <p:sp>
        <p:nvSpPr>
          <p:cNvPr id="344" name="Shape 344"/>
          <p:cNvSpPr/>
          <p:nvPr/>
        </p:nvSpPr>
        <p:spPr>
          <a:xfrm>
            <a:off x="4222750" y="2963862"/>
            <a:ext cx="4559301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/>
            </a:lvl1pPr>
          </a:lstStyle>
          <a:p>
            <a:r>
              <a:t>钉钉的使命</a:t>
            </a:r>
          </a:p>
        </p:txBody>
      </p:sp>
      <p:pic>
        <p:nvPicPr>
          <p:cNvPr id="34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7483" y="8140069"/>
            <a:ext cx="2189834" cy="966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536"/>
            <a:ext cx="13004800" cy="9538065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10710873" y="8719854"/>
            <a:ext cx="1201188" cy="51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latin typeface="微软雅黑"/>
                <a:ea typeface="微软雅黑"/>
                <a:cs typeface="微软雅黑"/>
              </a:rPr>
              <a:t>2014.5</a:t>
            </a:r>
          </a:p>
        </p:txBody>
      </p:sp>
      <p:pic>
        <p:nvPicPr>
          <p:cNvPr id="13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23475" y="8669948"/>
            <a:ext cx="1957850" cy="617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三角形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5368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33938" y="983870"/>
            <a:ext cx="983863" cy="548868"/>
          </a:xfrm>
          <a:prstGeom prst="rect">
            <a:avLst/>
          </a:prstGeom>
          <a:solidFill>
            <a:srgbClr val="FCFCF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900" b="0" i="0" u="none" strike="noStrike" cap="none" spc="0" normalizeH="0" baseline="0" dirty="0" smtClean="0">
                <a:ln>
                  <a:noFill/>
                </a:ln>
                <a:solidFill>
                  <a:srgbClr val="6D7075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密聊</a:t>
            </a:r>
            <a:endParaRPr kumimoji="0" lang="zh-CN" altLang="en-US" sz="2900" b="0" i="0" u="none" strike="noStrike" cap="none" spc="0" normalizeH="0" baseline="0" dirty="0">
              <a:ln>
                <a:noFill/>
              </a:ln>
              <a:solidFill>
                <a:srgbClr val="6D7075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4051101" y="1327150"/>
            <a:ext cx="4902505" cy="7099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51300" y="1327369"/>
            <a:ext cx="4902200" cy="7098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4051101" y="1327150"/>
            <a:ext cx="4902505" cy="70993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445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536"/>
            <a:ext cx="13004800" cy="9538065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7225655" y="2847339"/>
            <a:ext cx="3872855" cy="2581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找人随时随地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完善的控制权限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通讯录信息字段自定义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支持各种组织架构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支持既有人事系统</a:t>
            </a:r>
          </a:p>
        </p:txBody>
      </p:sp>
      <p:pic>
        <p:nvPicPr>
          <p:cNvPr id="20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1566" y="2736425"/>
            <a:ext cx="3816193" cy="6784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536"/>
            <a:ext cx="13004800" cy="9538065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7212955" y="3124200"/>
            <a:ext cx="4565352" cy="2083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关联企业通讯录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群成员实名制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确保企业内沟通的信息安全</a:t>
            </a:r>
          </a:p>
          <a:p>
            <a:pPr marL="315828" indent="-315828" algn="l">
              <a:lnSpc>
                <a:spcPct val="120000"/>
              </a:lnSpc>
              <a:buSzPct val="75000"/>
              <a:buChar char="•"/>
              <a:defRPr sz="2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微软雅黑"/>
                <a:ea typeface="微软雅黑"/>
                <a:cs typeface="微软雅黑"/>
              </a:rPr>
              <a:t>部门群，全员群</a:t>
            </a:r>
          </a:p>
        </p:txBody>
      </p:sp>
      <p:pic>
        <p:nvPicPr>
          <p:cNvPr id="212" name="pasted-image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50" y="2743018"/>
            <a:ext cx="3812971" cy="6754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560</Words>
  <Application>Microsoft Macintosh PowerPoint</Application>
  <PresentationFormat>自定义</PresentationFormat>
  <Paragraphs>84</Paragraphs>
  <Slides>30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1" baseType="lpstr">
      <vt:lpstr>Black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yanhan shi</cp:lastModifiedBy>
  <cp:revision>13</cp:revision>
  <dcterms:modified xsi:type="dcterms:W3CDTF">2016-08-16T14:19:57Z</dcterms:modified>
</cp:coreProperties>
</file>